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Unbounded"/>
      <p:regular r:id="rId14"/>
    </p:embeddedFont>
    <p:embeddedFont>
      <p:font typeface="Unbounded"/>
      <p:regular r:id="rId15"/>
    </p:embeddedFont>
    <p:embeddedFont>
      <p:font typeface="Open Sans"/>
      <p:regular r:id="rId16"/>
    </p:embeddedFont>
    <p:embeddedFont>
      <p:font typeface="Open Sans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0040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Adidas Sales Performance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17469"/>
            <a:ext cx="75564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Strategic Analysis of Retailer, Regional, and Product Trends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55662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Prepared by - Tadishetty Sriram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4792"/>
            <a:ext cx="103326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High-Level Sales &amp; Profit KPIs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5719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performance metrics reveal strong demand across all channels, with operating margins demonstrating resilience and efficiency in our primary sales networks.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51503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£2.4B</a:t>
            </a:r>
            <a:endParaRPr lang="en-US" sz="5850" dirty="0"/>
          </a:p>
        </p:txBody>
      </p:sp>
      <p:sp>
        <p:nvSpPr>
          <p:cNvPr id="5" name="Text 3"/>
          <p:cNvSpPr/>
          <p:nvPr/>
        </p:nvSpPr>
        <p:spPr>
          <a:xfrm>
            <a:off x="900113" y="44832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973717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Year-to-date sales performance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125278" y="345150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£487M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4191357" y="4483298"/>
            <a:ext cx="29159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Operating Profit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4125278" y="4973717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Strong profitability maintained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456884" y="345150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8.2M</a:t>
            </a:r>
            <a:endParaRPr lang="en-US" sz="5850" dirty="0"/>
          </a:p>
        </p:txBody>
      </p:sp>
      <p:sp>
        <p:nvSpPr>
          <p:cNvPr id="11" name="Text 9"/>
          <p:cNvSpPr/>
          <p:nvPr/>
        </p:nvSpPr>
        <p:spPr>
          <a:xfrm>
            <a:off x="7563326" y="44832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Units Sold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56884" y="4973717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Volume growth across categories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788491" y="345150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20.3%</a:t>
            </a:r>
            <a:endParaRPr lang="en-US" sz="5850" dirty="0"/>
          </a:p>
        </p:txBody>
      </p:sp>
      <p:sp>
        <p:nvSpPr>
          <p:cNvPr id="14" name="Text 12"/>
          <p:cNvSpPr/>
          <p:nvPr/>
        </p:nvSpPr>
        <p:spPr>
          <a:xfrm>
            <a:off x="10788491" y="4483298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Operating Margin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788491" y="5328047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Healthy margin performance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30900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Overall performance indicates strong demand, with operating margins remaining healthy across primary sales channels, positioning Adidas favourably for continued growth.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2934"/>
            <a:ext cx="12013525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Geographic Performance Analysis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098" y="1866662"/>
            <a:ext cx="4707850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Regional Sales Distribution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780098" y="2437805"/>
            <a:ext cx="694384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Northeast and West regions are driving the majority of volume, identifying key markets for inventory prioritisation and strategic resource allocation.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0098" y="3708083"/>
            <a:ext cx="694384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Top Performing Regions: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0098" y="4265176"/>
            <a:ext cx="694384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Northeast: 38% of total sales volume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80098" y="4699754"/>
            <a:ext cx="694384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West: 31% of total sales volume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80098" y="5134332"/>
            <a:ext cx="694384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South: 22% of total sales volume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80098" y="5691426"/>
            <a:ext cx="694384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State-level analysis reveals concentrated demand in New York, California, and Texas, representing critical distribution hubs for our retail network.</a:t>
            </a:r>
            <a:endParaRPr lang="en-US" sz="17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75439" y="1894523"/>
            <a:ext cx="5582364" cy="55823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1751" y="568404"/>
            <a:ext cx="7800499" cy="1199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Category Performance: Men vs. Women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71751" y="2055733"/>
            <a:ext cx="7800499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Street Footwear for Men is a leading revenue driver, whilst Women's Apparel shows significant potential for margin growth through strategic merchandising initiatives.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71751" y="2885718"/>
            <a:ext cx="7800499" cy="2291715"/>
          </a:xfrm>
          <a:prstGeom prst="roundRect">
            <a:avLst>
              <a:gd name="adj" fmla="val 3518"/>
            </a:avLst>
          </a:prstGeom>
          <a:solidFill>
            <a:srgbClr val="26A688"/>
          </a:solidFill>
          <a:ln w="7620">
            <a:solidFill>
              <a:srgbClr val="3FBFA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71299" y="3085267"/>
            <a:ext cx="2429351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Men's Footwear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71299" y="3500199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£842M Revenue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871299" y="3922395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Street Footwear: Top performer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871299" y="4296608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Athletic Footwear: Strong growth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871299" y="4670822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Premium segment expanding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71751" y="5369362"/>
            <a:ext cx="7800499" cy="2291715"/>
          </a:xfrm>
          <a:prstGeom prst="roundRect">
            <a:avLst>
              <a:gd name="adj" fmla="val 3518"/>
            </a:avLst>
          </a:prstGeom>
          <a:solidFill>
            <a:srgbClr val="26A688"/>
          </a:solidFill>
          <a:ln w="7620">
            <a:solidFill>
              <a:srgbClr val="3FBFA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71299" y="5568910"/>
            <a:ext cx="2925247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Women's Footwear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871299" y="5983843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£564M Revenue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871299" y="6406039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Athletic category leading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871299" y="6780252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Lifestyle segment emerging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871299" y="7154466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Innovation opportunities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1751" y="568404"/>
            <a:ext cx="7800499" cy="1199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Category Performance: Men vs. Women ( Apparel)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71751" y="2055733"/>
            <a:ext cx="7800499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Street Footwear for Men is a leading revenue driver, whilst Women's Apparel shows significant potential for margin growth through strategic merchandising initiatives.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71751" y="2885718"/>
            <a:ext cx="7800499" cy="2291715"/>
          </a:xfrm>
          <a:prstGeom prst="roundRect">
            <a:avLst>
              <a:gd name="adj" fmla="val 3518"/>
            </a:avLst>
          </a:prstGeom>
          <a:solidFill>
            <a:srgbClr val="26A688"/>
          </a:solidFill>
          <a:ln w="7620">
            <a:solidFill>
              <a:srgbClr val="3FBFA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71299" y="3085267"/>
            <a:ext cx="2399109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Men's Apparel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71299" y="3500199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£521M Revenue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871299" y="3922395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Performance wear dominant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871299" y="4296608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Casual range growing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871299" y="4670822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Seasonal consistency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71751" y="5369362"/>
            <a:ext cx="7800499" cy="2291715"/>
          </a:xfrm>
          <a:prstGeom prst="roundRect">
            <a:avLst>
              <a:gd name="adj" fmla="val 3518"/>
            </a:avLst>
          </a:prstGeom>
          <a:solidFill>
            <a:srgbClr val="26A688"/>
          </a:solidFill>
          <a:ln w="7620">
            <a:solidFill>
              <a:srgbClr val="3FBFA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71299" y="5568910"/>
            <a:ext cx="2639497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Women's Apparel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871299" y="5983843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£473M Revenue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871299" y="6406039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Highest margin potential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871299" y="6780252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Athleisure trend accelerating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871299" y="7154466"/>
            <a:ext cx="740140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Premium tier expansion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8762" y="446842"/>
            <a:ext cx="7568565" cy="507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Channel Profitability Analysis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8762" y="1019532"/>
            <a:ext cx="749748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Sales Performance by Method: Online vs. Outlet vs. In-Store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1750338" y="2573298"/>
            <a:ext cx="199870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3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28%</a:t>
            </a:r>
            <a:endParaRPr lang="en-US" sz="31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1025" y="1557695"/>
            <a:ext cx="2437567" cy="24375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34145" y="4198263"/>
            <a:ext cx="203132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Online Margin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568762" y="4549497"/>
            <a:ext cx="4362212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Highest profitability channel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6315670" y="2573298"/>
            <a:ext cx="199870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3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18%</a:t>
            </a:r>
            <a:endParaRPr lang="en-US" sz="31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357" y="1557695"/>
            <a:ext cx="2437567" cy="243756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299478" y="4198263"/>
            <a:ext cx="203132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In-Store Margin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5134094" y="4549497"/>
            <a:ext cx="4362212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Traditional retail performance</a:t>
            </a:r>
            <a:endParaRPr lang="en-US" sz="1250" dirty="0"/>
          </a:p>
        </p:txBody>
      </p:sp>
      <p:sp>
        <p:nvSpPr>
          <p:cNvPr id="12" name="Text 8"/>
          <p:cNvSpPr/>
          <p:nvPr/>
        </p:nvSpPr>
        <p:spPr>
          <a:xfrm>
            <a:off x="10881003" y="2573298"/>
            <a:ext cx="199870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3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16%</a:t>
            </a:r>
            <a:endParaRPr lang="en-US" sz="31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1690" y="1557695"/>
            <a:ext cx="2437567" cy="243756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864810" y="4198263"/>
            <a:ext cx="2031325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Outlet Margin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9699427" y="4549497"/>
            <a:ext cx="4362212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Volume-driven efficiency</a:t>
            </a:r>
            <a:endParaRPr lang="en-US" sz="1250" dirty="0"/>
          </a:p>
        </p:txBody>
      </p:sp>
      <p:sp>
        <p:nvSpPr>
          <p:cNvPr id="16" name="Text 11"/>
          <p:cNvSpPr/>
          <p:nvPr/>
        </p:nvSpPr>
        <p:spPr>
          <a:xfrm>
            <a:off x="568762" y="5138499"/>
            <a:ext cx="6548199" cy="780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Online sales deliver the highest operating margins due to lower overhead costs, suggesting a strategic pivot towards enhanced digital marketing and e-commerce infrastructure investment.</a:t>
            </a:r>
            <a:endParaRPr lang="en-US" sz="1250" dirty="0"/>
          </a:p>
        </p:txBody>
      </p:sp>
      <p:sp>
        <p:nvSpPr>
          <p:cNvPr id="17" name="Text 12"/>
          <p:cNvSpPr/>
          <p:nvPr/>
        </p:nvSpPr>
        <p:spPr>
          <a:xfrm>
            <a:off x="7521059" y="5138499"/>
            <a:ext cx="6548199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endParaRPr lang="en-US" sz="1250" dirty="0"/>
          </a:p>
        </p:txBody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6029" y="5581293"/>
            <a:ext cx="1318141" cy="1318141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568762" y="7264956"/>
            <a:ext cx="13492877" cy="520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Channel Insights: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Digital platforms demonstrate superior margin performance whilst maintaining customer satisfaction. In-store channels provide essential brand experience, whilst outlets serve clearance and volume objectives effectively.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4814" y="724972"/>
            <a:ext cx="7847171" cy="11580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Strategic Recommendations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134814" y="1957030"/>
            <a:ext cx="6208871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Future Growth Opportunities &amp; Action Plan</a:t>
            </a:r>
            <a:endParaRPr lang="en-US" sz="18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4814" y="2524363"/>
            <a:ext cx="926425" cy="166008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246501" y="2709624"/>
            <a:ext cx="4314587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Optimise Inventory Allocation</a:t>
            </a:r>
            <a:endParaRPr lang="en-US" sz="1800" dirty="0"/>
          </a:p>
        </p:txBody>
      </p:sp>
      <p:sp>
        <p:nvSpPr>
          <p:cNvPr id="7" name="Text 3"/>
          <p:cNvSpPr/>
          <p:nvPr/>
        </p:nvSpPr>
        <p:spPr>
          <a:xfrm>
            <a:off x="7246501" y="3110151"/>
            <a:ext cx="6735485" cy="889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Increase Street Footwear stock levels in high-performing Northeast states, particularly New York and Massachusetts, to capitalise on concentrated demand patterns and reduce stockout incidents.</a:t>
            </a:r>
            <a:endParaRPr lang="en-US" sz="14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814" y="4184452"/>
            <a:ext cx="926425" cy="166008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246501" y="4369713"/>
            <a:ext cx="4337090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Accelerate Digital Investment</a:t>
            </a:r>
            <a:endParaRPr lang="en-US" sz="1800" dirty="0"/>
          </a:p>
        </p:txBody>
      </p:sp>
      <p:sp>
        <p:nvSpPr>
          <p:cNvPr id="10" name="Text 5"/>
          <p:cNvSpPr/>
          <p:nvPr/>
        </p:nvSpPr>
        <p:spPr>
          <a:xfrm>
            <a:off x="7246501" y="4770239"/>
            <a:ext cx="6735485" cy="889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Boost digital advertising spend by 35% to capitalise on high-margin online sales channels. Focus on targeted campaigns for premium product lines and emerging categories.</a:t>
            </a:r>
            <a:endParaRPr lang="en-US" sz="14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4814" y="5844540"/>
            <a:ext cx="926425" cy="166008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246501" y="6029801"/>
            <a:ext cx="5324713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Regional Performance Enhancement</a:t>
            </a:r>
            <a:endParaRPr lang="en-US" sz="1800" dirty="0"/>
          </a:p>
        </p:txBody>
      </p:sp>
      <p:sp>
        <p:nvSpPr>
          <p:cNvPr id="13" name="Text 7"/>
          <p:cNvSpPr/>
          <p:nvPr/>
        </p:nvSpPr>
        <p:spPr>
          <a:xfrm>
            <a:off x="7246501" y="6430328"/>
            <a:ext cx="6735485" cy="889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Review underperforming retailers in the South region for potential optimisation. Implement performance improvement programmes or consider strategic partnership restructuring.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2025-11-19T12:52:53Z</dcterms:created>
  <dcterms:modified xsi:type="dcterms:W3CDTF">2025-11-19T12:52:53Z</dcterms:modified>
</cp:coreProperties>
</file>